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DB888-4504-61B4-A760-85185107AA5E}" v="61" dt="2024-05-09T08:24:24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4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40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861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61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86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5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05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38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67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970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955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6F58-619B-4830-8275-1A056375ACCB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203C-C4DA-4D94-82FC-141AD3E3EA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274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anadainternational.gc.ca/portuga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usembassy.gov/pt/" TargetMode="External"/><Relationship Id="rId2" Type="http://schemas.openxmlformats.org/officeDocument/2006/relationships/hyperlink" Target="mailto:ch.funchal@maec.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visitmadeira.com/Admin/Public/DWSDownload.aspx?File=%2fFiles%2fFiles%2fVisitMadeira%2fInfoUteis%2fInformative-flyer-to-US-citizens-in-Portugal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9F3672E-7A02-99A2-B8EC-A0AE21F39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27450"/>
              </p:ext>
            </p:extLst>
          </p:nvPr>
        </p:nvGraphicFramePr>
        <p:xfrm>
          <a:off x="504965" y="1030783"/>
          <a:ext cx="5848066" cy="83705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31255">
                  <a:extLst>
                    <a:ext uri="{9D8B030D-6E8A-4147-A177-3AD203B41FA5}">
                      <a16:colId xmlns:a16="http://schemas.microsoft.com/office/drawing/2014/main" val="4208865797"/>
                    </a:ext>
                  </a:extLst>
                </a:gridCol>
                <a:gridCol w="1107972">
                  <a:extLst>
                    <a:ext uri="{9D8B030D-6E8A-4147-A177-3AD203B41FA5}">
                      <a16:colId xmlns:a16="http://schemas.microsoft.com/office/drawing/2014/main" val="3046099456"/>
                    </a:ext>
                  </a:extLst>
                </a:gridCol>
                <a:gridCol w="1169613">
                  <a:extLst>
                    <a:ext uri="{9D8B030D-6E8A-4147-A177-3AD203B41FA5}">
                      <a16:colId xmlns:a16="http://schemas.microsoft.com/office/drawing/2014/main" val="1640556418"/>
                    </a:ext>
                  </a:extLst>
                </a:gridCol>
                <a:gridCol w="1169613">
                  <a:extLst>
                    <a:ext uri="{9D8B030D-6E8A-4147-A177-3AD203B41FA5}">
                      <a16:colId xmlns:a16="http://schemas.microsoft.com/office/drawing/2014/main" val="477335580"/>
                    </a:ext>
                  </a:extLst>
                </a:gridCol>
                <a:gridCol w="1169613">
                  <a:extLst>
                    <a:ext uri="{9D8B030D-6E8A-4147-A177-3AD203B41FA5}">
                      <a16:colId xmlns:a16="http://schemas.microsoft.com/office/drawing/2014/main" val="332185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CONSULADOS</a:t>
                      </a:r>
                    </a:p>
                    <a:p>
                      <a:pPr algn="ctr"/>
                      <a:r>
                        <a:rPr lang="pt-PT" sz="1000" i="1"/>
                        <a:t>CONSULATES</a:t>
                      </a:r>
                      <a:endParaRPr lang="pt-PT" sz="1200" i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CÔNSUL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MORADA</a:t>
                      </a:r>
                    </a:p>
                    <a:p>
                      <a:pPr algn="ctr"/>
                      <a:r>
                        <a:rPr lang="pt-PT" sz="1000" i="1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TELEFONE</a:t>
                      </a:r>
                    </a:p>
                    <a:p>
                      <a:pPr algn="ctr"/>
                      <a:r>
                        <a:rPr lang="pt-PT" sz="1000" i="1"/>
                        <a:t>TELEPHONE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E-MAIL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789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África do Sul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South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Africa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Peter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Booth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Pestana Carlton Hotel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Largo António Nobre,1º 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9004-531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291 223 521 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ercilia.maggiore@pestana.com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62738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Albânia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Albania</a:t>
                      </a:r>
                      <a:endParaRPr lang="pt-PT" sz="80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Edmond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Trako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   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Joaquim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Ant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. Aguiar, nº64, Piso 4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Lisboa 1070-153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213 863 600/601/602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embassy-portugal@embassyofalbania.com;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embassy.lisbon@mfa.goc.al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36479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Alemanha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 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Germany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Lisbon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Martin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Ney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Campo dos Mártires da Pátria, 36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1169-043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218 810 210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965 808 092 (S.O.S)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info@lissabon.diplo.de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04031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Alemanha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Porto)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Germany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Porto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Christian Carlos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Bothmann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Sidónio Pais, 379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4100-468 Porto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226 108 122  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porto@hk-diplo.de  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38225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Alemanha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 Lagos)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Germany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Lagos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Alexander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Rathenau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António Crisógono dos Santos, 29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Bloco 3, Escritório l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8600-678 Lagos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282 799 668      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lagos@hk-diplo.de   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71311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Alemanha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Madeira)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Germany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Sérgio Filipe Correia Sousa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do Amparo, nº 26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Ed. Concórdia, Bloco G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9000-774  Funchal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291 707 280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965 102 672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funchal@hk-diplo.de 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182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Alemanha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 Ponta Delgada - Açores)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Germany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(Ponta Delgada – Açores </a:t>
                      </a:r>
                      <a:r>
                        <a:rPr lang="pt-PT" sz="800" i="1" kern="120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Consulate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Sr. João Luís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Cogumbreiro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Bothmann</a:t>
                      </a:r>
                      <a:endParaRPr lang="pt-PT" sz="80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Abelheira de Cima, 86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Caixa Postal 101, Fajã de Baixo 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500-459 Ponta Delgada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918 792 633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kern="120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ponta-delgada@hk-diplo.de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5062278"/>
                  </a:ext>
                </a:extLst>
              </a:tr>
              <a:tr h="335066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Áustria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Austria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  <a:t>Dr. Thomas </a:t>
                      </a:r>
                      <a:r>
                        <a:rPr lang="pt-PT" sz="800" b="0" i="0" u="none" strike="noStrike" noProof="0" err="1">
                          <a:solidFill>
                            <a:srgbClr val="111111"/>
                          </a:solidFill>
                          <a:effectLst/>
                        </a:rPr>
                        <a:t>Berndorfer</a:t>
                      </a:r>
                      <a:endParaRPr lang="pt-PT" err="1"/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  <a:t>Caminho de Santo António, n.º 243</a:t>
                      </a:r>
                      <a:b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</a:br>
                      <a: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  <a:t> 9020-002 Funchal</a:t>
                      </a:r>
                      <a:endParaRPr lang="pt-PT"/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</a:t>
                      </a:r>
                      <a: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  <a:t>937 132 857</a:t>
                      </a:r>
                      <a:endParaRPr lang="pt-PT" sz="80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b="0" i="0" u="none" strike="noStrike" noProof="0">
                          <a:solidFill>
                            <a:srgbClr val="111111"/>
                          </a:solidFill>
                          <a:effectLst/>
                        </a:rPr>
                        <a:t>madeira-konsul-austria@berndorfer.eu</a:t>
                      </a:r>
                      <a:endParaRPr lang="pt-PT" sz="800" b="0" i="0" u="none" strike="noStrike" noProof="0" err="1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674075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Bélgica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Belgium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Jorge Manuel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Monteiro de Veiga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França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da Queimada de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Cima, nº 28 -3º P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9000 - 065 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291 771 323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965 235 692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jveigafranca@gmail.com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66969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Brasil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Brazil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José Roberto Almeida Pinto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António Maria Cardoso,39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Chiado 1200-026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962 520 581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cglisboa@itamaraty.gov.br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413043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base" latinLnBrk="0" hangingPunct="1"/>
                      <a:r>
                        <a:rPr lang="pt-PT" sz="800" b="1" kern="120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Canada</a:t>
                      </a:r>
                      <a:endParaRPr lang="pt-PT" sz="800" b="1" kern="1200">
                        <a:solidFill>
                          <a:srgbClr val="11111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T. Devon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Zhang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(Embaixador)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da Liberdade, 198-200 - 3.º andar 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1269-121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21 316 4600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lsbon@international.gc.ca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6076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Colômbia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da República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da Colômbia)</a:t>
                      </a:r>
                    </a:p>
                    <a:p>
                      <a:pPr algn="ctr" fontAlgn="ctr"/>
                      <a:r>
                        <a:rPr lang="en-US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Colombia</a:t>
                      </a:r>
                    </a:p>
                    <a:p>
                      <a:pPr algn="ctr" fontAlgn="ctr"/>
                      <a:r>
                        <a:rPr lang="en-US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800" i="1" kern="120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Republic of Colombia </a:t>
                      </a:r>
                      <a:r>
                        <a:rPr lang="en-US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Consulate)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Dr.ª Nini Andrade Silva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dos Ferreiros, 125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9000-082 Funchal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291 215 500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geral@niniandradresilva.com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124925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Croácia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Croatia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Dr.ª Regina Maria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Anjo Franco de Sousa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Arriaga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Ed. Arriaga,3º andar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Sala,3,1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9000-064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(+351)291 231 673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reginasousa@netmadeira.com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744182032"/>
                  </a:ext>
                </a:extLst>
              </a:tr>
            </a:tbl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E4092ED5-8681-156E-EFBC-ED61546EB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41" y="93969"/>
            <a:ext cx="1944913" cy="8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7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9F3672E-7A02-99A2-B8EC-A0AE21F39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27776"/>
              </p:ext>
            </p:extLst>
          </p:nvPr>
        </p:nvGraphicFramePr>
        <p:xfrm>
          <a:off x="508377" y="1229199"/>
          <a:ext cx="5841240" cy="803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8248">
                  <a:extLst>
                    <a:ext uri="{9D8B030D-6E8A-4147-A177-3AD203B41FA5}">
                      <a16:colId xmlns:a16="http://schemas.microsoft.com/office/drawing/2014/main" val="4208865797"/>
                    </a:ext>
                  </a:extLst>
                </a:gridCol>
                <a:gridCol w="1168248">
                  <a:extLst>
                    <a:ext uri="{9D8B030D-6E8A-4147-A177-3AD203B41FA5}">
                      <a16:colId xmlns:a16="http://schemas.microsoft.com/office/drawing/2014/main" val="3046099456"/>
                    </a:ext>
                  </a:extLst>
                </a:gridCol>
                <a:gridCol w="1168248">
                  <a:extLst>
                    <a:ext uri="{9D8B030D-6E8A-4147-A177-3AD203B41FA5}">
                      <a16:colId xmlns:a16="http://schemas.microsoft.com/office/drawing/2014/main" val="1640556418"/>
                    </a:ext>
                  </a:extLst>
                </a:gridCol>
                <a:gridCol w="1168248">
                  <a:extLst>
                    <a:ext uri="{9D8B030D-6E8A-4147-A177-3AD203B41FA5}">
                      <a16:colId xmlns:a16="http://schemas.microsoft.com/office/drawing/2014/main" val="477335580"/>
                    </a:ext>
                  </a:extLst>
                </a:gridCol>
                <a:gridCol w="1168248">
                  <a:extLst>
                    <a:ext uri="{9D8B030D-6E8A-4147-A177-3AD203B41FA5}">
                      <a16:colId xmlns:a16="http://schemas.microsoft.com/office/drawing/2014/main" val="332185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CONSULADOS</a:t>
                      </a:r>
                    </a:p>
                    <a:p>
                      <a:pPr algn="ctr"/>
                      <a:r>
                        <a:rPr lang="pt-PT" sz="1000" i="1" dirty="0"/>
                        <a:t>CONSULATES</a:t>
                      </a:r>
                      <a:endParaRPr lang="pt-PT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CÔNSUL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MORADA</a:t>
                      </a:r>
                    </a:p>
                    <a:p>
                      <a:pPr algn="ctr"/>
                      <a:r>
                        <a:rPr lang="pt-PT" sz="1000" i="1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TELEFONE</a:t>
                      </a:r>
                    </a:p>
                    <a:p>
                      <a:pPr algn="ctr"/>
                      <a:r>
                        <a:rPr lang="pt-PT" sz="1000" i="1" dirty="0"/>
                        <a:t>TELEPHONE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E-MAIL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789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Dinamarca 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Denmark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Ricardo do Nascimento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do Paiol, nº4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9000-642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291 761 997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danishconuslfunchal@gmail.com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lisamb@um.dk (Embaixada Lisboa)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62738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Espanha</a:t>
                      </a:r>
                    </a:p>
                    <a:p>
                      <a:pPr algn="ctr" fontAlgn="ctr"/>
                      <a:r>
                        <a:rPr lang="pt-PT" sz="800" b="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Spain</a:t>
                      </a:r>
                      <a:endParaRPr lang="pt-PT" sz="800" b="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8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Manuel </a:t>
                      </a:r>
                      <a:r>
                        <a:rPr lang="pt-PT" sz="800" b="0" i="0" u="none" strike="noStrike" noProof="0" dirty="0" err="1">
                          <a:solidFill>
                            <a:srgbClr val="111111"/>
                          </a:solidFill>
                          <a:effectLst/>
                        </a:rPr>
                        <a:t>Borrero</a:t>
                      </a:r>
                      <a:r>
                        <a:rPr lang="pt-PT" sz="8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 Méndez</a:t>
                      </a:r>
                      <a:endParaRPr lang="pt-PT" dirty="0"/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800" dirty="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 </a:t>
                      </a:r>
                      <a:r>
                        <a:rPr lang="pt-PT" sz="8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963 837 789</a:t>
                      </a:r>
                      <a:endParaRPr lang="pt-PT" sz="800" dirty="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r>
                        <a:rPr lang="pt-PT" sz="800" b="0" i="0" u="none" strike="noStrike" noProof="0" dirty="0">
                          <a:solidFill>
                            <a:srgbClr val="111111"/>
                          </a:solidFill>
                          <a:effectLst/>
                          <a:hlinkClick r:id="rId2"/>
                        </a:rPr>
                        <a:t>ch.funchal@maec.es</a:t>
                      </a:r>
                      <a:endParaRPr lang="pt-PT">
                        <a:hlinkClick r:id="rId2"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364794364"/>
                  </a:ext>
                </a:extLst>
              </a:tr>
              <a:tr h="45232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Eslováquia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Slovakia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Roberto Henriques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Ed. Arriaga,42 C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Sala 5.5  - Av. Arriaga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9000-064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291 282 590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clinicarriaga2@gmail.com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04031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República da Eslovénia</a:t>
                      </a:r>
                    </a:p>
                    <a:p>
                      <a:pPr algn="ctr" fontAlgn="ctr"/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Republic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Slovenia</a:t>
                      </a:r>
                      <a:endParaRPr lang="pt-PT" sz="800" i="1" dirty="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João Maurício Marques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Av.Arriaga,30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3.º andar - Sala H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9000-064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291 098 132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ca@apca-madeira.org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38225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Estados Unidos</a:t>
                      </a:r>
                      <a:br>
                        <a:rPr lang="pt-PT" sz="800" b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pt-PT" sz="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 América</a:t>
                      </a:r>
                      <a:br>
                        <a:rPr lang="pt-PT" sz="800" b="1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ctr"/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United States of America </a:t>
                      </a:r>
                    </a:p>
                    <a:p>
                      <a:pPr algn="ctr" fontAlgn="ctr"/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Embassy)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George E.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Glass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das Forças Armadas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1600 -061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217 773 300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opalisbon@slate.gov</a:t>
                      </a:r>
                    </a:p>
                    <a:p>
                      <a:pPr algn="ctr" fontAlgn="base"/>
                      <a:r>
                        <a:rPr lang="pt-PT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Folheto informativo</a:t>
                      </a:r>
                      <a:r>
                        <a:rPr lang="pt-PT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71311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Estados Unidos</a:t>
                      </a:r>
                      <a:br>
                        <a:rPr lang="pt-PT" sz="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pt-PT" sz="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 América</a:t>
                      </a:r>
                      <a:br>
                        <a:rPr lang="pt-PT" sz="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PT" sz="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(Consulado Ponta Delgada -Açores)</a:t>
                      </a: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United </a:t>
                      </a:r>
                      <a:r>
                        <a:rPr lang="pt-PT" sz="800" i="1" dirty="0" err="1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States</a:t>
                      </a:r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of</a:t>
                      </a:r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America</a:t>
                      </a:r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(Ponta Delgada –</a:t>
                      </a:r>
                      <a:r>
                        <a:rPr lang="pt-PT" sz="800" i="1" dirty="0" err="1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Azores</a:t>
                      </a:r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Consulate</a:t>
                      </a:r>
                      <a:r>
                        <a:rPr lang="pt-PT" sz="800" i="1" dirty="0">
                          <a:solidFill>
                            <a:schemeClr val="tx1"/>
                          </a:solidFill>
                          <a:effectLst/>
                          <a:latin typeface="Calibri Light (Títulos)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Jason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Chue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Cônsul - Ponta Delgada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Rua Príncipe de Mónaco, 6-2 F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9500 - 237 Ponta Delgada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296 308 330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consupontadelgada@state.gov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182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Estónia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Estonia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Calibri Light (Títulos)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Fernando Faria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de Catanho      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Rua da Carreira, nº73 , 4º andar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9000-042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291 100 091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estonia@outlook.pt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506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base" latinLnBrk="0" hangingPunct="1"/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Finlândia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Finland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Calibri Light (Títulos)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Carlos Marcelo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Gomes Correia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Rua 31 de Janeiro, nº 12- E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4º andar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9050-011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291 227 111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consuladofinlandia.madeira@gmail.com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6740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base" latinLnBrk="0" hangingPunct="1"/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</a:t>
                      </a: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France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Eng. Eduardo Manuel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Bonal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 da Silva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Av. do Infante, 58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9004-528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291 200 751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ebonal@euromar-travel.com;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sede@euromar-travel.com  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66969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base" latinLnBrk="0" hangingPunct="1"/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Grécia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Greece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Calibri Light (Títulos)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Dr. Fernando da Rocha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Machado e Couto  </a:t>
                      </a:r>
                    </a:p>
                    <a:p>
                      <a:pPr algn="ctr" fontAlgn="base"/>
                      <a:endParaRPr lang="pt-PT" sz="800" dirty="0">
                        <a:solidFill>
                          <a:srgbClr val="111111"/>
                        </a:solidFill>
                        <a:effectLst/>
                        <a:latin typeface="Calibri Light (Títulos)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Estrada Monumental, nº 187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Ed. Baía r/c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9000- 100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291 701 510</a:t>
                      </a:r>
                    </a:p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291763 544 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chgrecia@mail.telepac.pt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gremb.lis@mfa.gr (Embaixada Lisboa)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413043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Holanda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Netherlands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Calibri Light (Títulos)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Dr. António Jorge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Mammerickx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 da Trindade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Rua de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Lieichliengen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, nº5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2º andar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9000- 003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(+351) 291 703 803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Calibri Light (Títulos)"/>
                        </a:rPr>
                        <a:t>nlgovfunchal@netmadeira.com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6076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fontAlgn="base" latinLnBrk="0" hangingPunct="1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H</a:t>
                      </a:r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ungria</a:t>
                      </a:r>
                    </a:p>
                    <a:p>
                      <a:pPr algn="ctr" fontAlgn="base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Hungary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Pedro Veiga França Ferreira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Dr. Pita, nº 2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Bloco C - r/c esq.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9000- 089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962 733 477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pveigafrancaf@gmail.com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124925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Itália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Italy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Pietro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Luigi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Valle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do Bom Jesus,14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 FL. 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Dto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.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9050-028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291 223 890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pietroluigivalle@gmail.com;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consuladoitaliamadeira@gmail.com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744182032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2D5159B3-3F3A-0D7E-C249-3C56682458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41" y="93969"/>
            <a:ext cx="1944913" cy="8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2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9F3672E-7A02-99A2-B8EC-A0AE21F39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74594"/>
              </p:ext>
            </p:extLst>
          </p:nvPr>
        </p:nvGraphicFramePr>
        <p:xfrm>
          <a:off x="484492" y="1220412"/>
          <a:ext cx="5889010" cy="789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7802">
                  <a:extLst>
                    <a:ext uri="{9D8B030D-6E8A-4147-A177-3AD203B41FA5}">
                      <a16:colId xmlns:a16="http://schemas.microsoft.com/office/drawing/2014/main" val="4208865797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3046099456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1640556418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477335580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332185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CONSULADOS</a:t>
                      </a:r>
                    </a:p>
                    <a:p>
                      <a:pPr algn="ctr"/>
                      <a:r>
                        <a:rPr lang="pt-PT" sz="1000" i="1" dirty="0"/>
                        <a:t>CONSULATES</a:t>
                      </a:r>
                      <a:endParaRPr lang="pt-PT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CÔNSUL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MORADA</a:t>
                      </a:r>
                    </a:p>
                    <a:p>
                      <a:pPr algn="ctr"/>
                      <a:r>
                        <a:rPr lang="pt-PT" sz="1000" i="1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TELEFONE</a:t>
                      </a:r>
                    </a:p>
                    <a:p>
                      <a:pPr algn="ctr"/>
                      <a:r>
                        <a:rPr lang="pt-PT" sz="1000" i="1" dirty="0"/>
                        <a:t>TELEPHONE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/>
                        <a:t>E-MAIL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789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Noruega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Norway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Andrew Zino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das Maravilhas, nº 23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9000-177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291 741 512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966 551 297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consuladodanoroega_funchal@zino.pt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627386568"/>
                  </a:ext>
                </a:extLst>
              </a:tr>
              <a:tr h="69357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Reino Unido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base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United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Kingdom</a:t>
                      </a:r>
                      <a:endParaRPr lang="pt-PT" sz="800" i="1" dirty="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 dirty="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Chris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Sainty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de S. Bernardo,33 J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1249-082 Lisboa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213 924 000   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portugal.consulate@fco.gov.uk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36479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Reino Unido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Portimão)</a:t>
                      </a: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United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Kingdom</a:t>
                      </a:r>
                      <a:endParaRPr lang="pt-PT" sz="800" i="1" dirty="0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Portimão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pt-PT" sz="800" b="0" i="0" u="none" strike="noStrike" noProof="0">
                        <a:solidFill>
                          <a:srgbClr val="111111"/>
                        </a:solidFill>
                        <a:effectLst/>
                        <a:latin typeface="Calibri Light"/>
                      </a:endParaRP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Edifício A Fabrica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Avenida Guamaré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8501-915 Portimão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282 490 750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br>
                        <a:rPr lang="pt-PT" sz="800" b="0" i="0" u="sng" strike="noStrike" noProof="0" dirty="0">
                          <a:solidFill>
                            <a:srgbClr val="111111"/>
                          </a:solidFill>
                          <a:effectLst/>
                        </a:rPr>
                      </a:br>
                      <a:endParaRPr lang="pt-PT" sz="800" b="0" i="0" u="sng" strike="noStrike" noProof="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04031433"/>
                  </a:ext>
                </a:extLst>
              </a:tr>
              <a:tr h="69357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República de Cabo Verde</a:t>
                      </a:r>
                    </a:p>
                  </a:txBody>
                  <a:tcPr marL="190500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Susana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Gramilho</a:t>
                      </a: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Arcadas de São Francisco</a:t>
                      </a:r>
                      <a:b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Rua de São Francisco, Nº20</a:t>
                      </a:r>
                      <a:b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9000-050 Funchal</a:t>
                      </a: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(+351) </a:t>
                      </a: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962 675 407</a:t>
                      </a:r>
                      <a:endParaRPr lang="pt-PT" sz="800" kern="1200" dirty="0">
                        <a:solidFill>
                          <a:srgbClr val="11111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consuladodecaboverde.funchal@gmail.com</a:t>
                      </a:r>
                      <a:endParaRPr lang="pt-PT" sz="800" kern="1200" dirty="0">
                        <a:solidFill>
                          <a:srgbClr val="11111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49" marR="95249" marT="47625" marB="47625" anchor="ctr"/>
                </a:tc>
                <a:extLst>
                  <a:ext uri="{0D108BD9-81ED-4DB2-BD59-A6C34878D82A}">
                    <a16:rowId xmlns:a16="http://schemas.microsoft.com/office/drawing/2014/main" val="215003629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República do Cazaquistão </a:t>
                      </a:r>
                      <a:b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 Consulado Madeira)</a:t>
                      </a:r>
                      <a:br>
                        <a:rPr lang="pt-PT" sz="800" b="1" kern="120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" sz="800" i="1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Republic of Kazakhstan</a:t>
                      </a:r>
                      <a:endParaRPr lang="pt-PT" sz="800" i="1" kern="1200" dirty="0">
                        <a:solidFill>
                          <a:srgbClr val="11111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90500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João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Bonal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da Silva</a:t>
                      </a: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Rua da Alfândega, 10, 4C </a:t>
                      </a:r>
                      <a:b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9000-059 Funchal</a:t>
                      </a: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PT" sz="800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(+351) 291  230 673</a:t>
                      </a:r>
                    </a:p>
                  </a:txBody>
                  <a:tcPr marL="95249" marR="95249" marT="47625" marB="47625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800" u="none" kern="1200" noProof="0" dirty="0">
                          <a:solidFill>
                            <a:srgbClr val="11111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caz.consul.madeira@gmail.com</a:t>
                      </a:r>
                      <a:endParaRPr lang="pt-PT" dirty="0"/>
                    </a:p>
                    <a:p>
                      <a:pPr lvl="0" algn="ctr">
                        <a:buNone/>
                      </a:pPr>
                      <a:endParaRPr lang="pt-PT" sz="800" kern="1200" noProof="0">
                        <a:solidFill>
                          <a:srgbClr val="11111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49" marR="95249" marT="47625" marB="47625" anchor="ctr"/>
                </a:tc>
                <a:extLst>
                  <a:ext uri="{0D108BD9-81ED-4DB2-BD59-A6C34878D82A}">
                    <a16:rowId xmlns:a16="http://schemas.microsoft.com/office/drawing/2014/main" val="315475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República Checa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base"/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Czech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Republic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pt-PT" sz="800" i="1" kern="1200" dirty="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Markota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Sarboshova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Pêro do Alenquer, 14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1400-294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  (+351) 213 010 487    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919 319 422 (S.O.S)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consulate_lisbos@mzv.cz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lisbon@embassymzv.cz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38225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República Checa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Madeira)</a:t>
                      </a:r>
                    </a:p>
                    <a:p>
                      <a:pPr algn="ctr" fontAlgn="ctr"/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Czech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Republic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Pedro Mendes Gomes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Rota dos Cetáceos, Loja 247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Marina Shopping - C.C. Infante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Arriaga,75, 9000-533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913 093 132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rotacetaceos@gmail.com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71311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Rússia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ctr"/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Russia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 dirty="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800" i="1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Mikhail L. </a:t>
                      </a:r>
                      <a:r>
                        <a:rPr lang="pt-PT" sz="800" dirty="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Kamynin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Visconde de Santarém, 57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1000-286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21 846 2423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21 846 2424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portugal@mid.ru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182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Ucrânia</a:t>
                      </a:r>
                      <a:br>
                        <a:rPr lang="pt-PT" sz="800" b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Ukraine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Inna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Ohnivets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Avenida das Descobertas, nº18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Restelo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1400-092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21 3010043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emb.pt@mfa.gov.ua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30506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Suécia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Madeira)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Sweden</a:t>
                      </a:r>
                      <a:r>
                        <a:rPr lang="pt-PT" sz="800" i="1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Madeira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Dr. Nuno Faria Paulino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Av. Arriaga, 42 B, Ed. Arriaga,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2 andar  - nº4</a:t>
                      </a:r>
                    </a:p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9000-064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291 231 558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962 582 062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consuladosueciafunchal@fariapaulino.pt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26740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(Embaixada Lisboa)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pt-PT" sz="800" i="1" kern="1200" err="1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Lisbon</a:t>
                      </a:r>
                      <a:r>
                        <a:rPr lang="pt-PT" sz="800" i="1" kern="1200" dirty="0">
                          <a:solidFill>
                            <a:srgbClr val="11111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Embassy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Helena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Pilsas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Ahlin</a:t>
                      </a:r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Miguel Lupi 12-2°-Dto</a:t>
                      </a:r>
                    </a:p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1249-077 Lisboa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 21 3942260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ambassaden.lissabon@gov.se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66969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Turquia</a:t>
                      </a:r>
                    </a:p>
                    <a:p>
                      <a:pPr algn="ctr" fontAlgn="ctr"/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Turkey</a:t>
                      </a:r>
                      <a:endParaRPr lang="pt-PT" sz="800" i="1">
                        <a:solidFill>
                          <a:srgbClr val="111111"/>
                        </a:solidFill>
                        <a:effectLst/>
                        <a:latin typeface="+mj-lt"/>
                      </a:endParaRP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Abdurrahman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Can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Apts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. Baía, Bloco Este, Loja 1 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Estrada Monumental, 187</a:t>
                      </a:r>
                      <a:b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9000-100 Funchal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291 631 324</a:t>
                      </a:r>
                    </a:p>
                    <a:p>
                      <a:pPr algn="ctr" fontAlgn="base"/>
                      <a:r>
                        <a:rPr lang="pt-PT" sz="800" dirty="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919 183 829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consuladoturquiafx@gmail.com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4130433151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83E07CF4-8EC8-A5D0-F407-E006CBD8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41" y="93969"/>
            <a:ext cx="1944913" cy="8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9F3672E-7A02-99A2-B8EC-A0AE21F39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10226"/>
              </p:ext>
            </p:extLst>
          </p:nvPr>
        </p:nvGraphicFramePr>
        <p:xfrm>
          <a:off x="484492" y="1095721"/>
          <a:ext cx="5889010" cy="1253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7802">
                  <a:extLst>
                    <a:ext uri="{9D8B030D-6E8A-4147-A177-3AD203B41FA5}">
                      <a16:colId xmlns:a16="http://schemas.microsoft.com/office/drawing/2014/main" val="4208865797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3046099456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1640556418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477335580"/>
                    </a:ext>
                  </a:extLst>
                </a:gridCol>
                <a:gridCol w="1177802">
                  <a:extLst>
                    <a:ext uri="{9D8B030D-6E8A-4147-A177-3AD203B41FA5}">
                      <a16:colId xmlns:a16="http://schemas.microsoft.com/office/drawing/2014/main" val="332185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CONSULADOS</a:t>
                      </a:r>
                    </a:p>
                    <a:p>
                      <a:pPr algn="ctr"/>
                      <a:r>
                        <a:rPr lang="pt-PT" sz="1000" i="1"/>
                        <a:t>CONSULATES</a:t>
                      </a:r>
                      <a:endParaRPr lang="pt-PT" sz="1200" i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CÔNSUL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MORADA</a:t>
                      </a:r>
                    </a:p>
                    <a:p>
                      <a:pPr algn="ctr"/>
                      <a:r>
                        <a:rPr lang="pt-PT" sz="1000" i="1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TELEFONE</a:t>
                      </a:r>
                    </a:p>
                    <a:p>
                      <a:pPr algn="ctr"/>
                      <a:r>
                        <a:rPr lang="pt-PT" sz="1000" i="1"/>
                        <a:t>TELEPHONE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/>
                        <a:t>E-MAIL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789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Venezuela</a:t>
                      </a:r>
                      <a:b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b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(Consulado não Honorário)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Venezuela</a:t>
                      </a:r>
                    </a:p>
                    <a:p>
                      <a:pPr algn="ctr" fontAlgn="ctr"/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(Non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Honorary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PT" sz="800" i="1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Consulate</a:t>
                      </a:r>
                      <a:r>
                        <a:rPr lang="pt-PT" sz="800" i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190500" marR="95250" marT="47625" marB="476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Félix Alfredo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 err="1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Mendez</a:t>
                      </a: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 Correa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Rua da Fábrica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Ed. Galerias do Carmo, nº18,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4º andar - Sala BA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9050-019 Funchal</a:t>
                      </a:r>
                      <a:b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</a:br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(+351) 291 224 050</a:t>
                      </a:r>
                    </a:p>
                  </a:txBody>
                  <a:tcPr marL="95250" marR="95250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800">
                          <a:solidFill>
                            <a:srgbClr val="111111"/>
                          </a:solidFill>
                          <a:effectLst/>
                          <a:latin typeface="+mj-lt"/>
                        </a:rPr>
                        <a:t>consulvene.funchal.pt@gmail.com</a:t>
                      </a:r>
                    </a:p>
                  </a:txBody>
                  <a:tcPr marL="95250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260764271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83E07CF4-8EC8-A5D0-F407-E006CBD8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41" y="93969"/>
            <a:ext cx="1944913" cy="8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78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3266d6-c5fb-4f0d-9326-79c0ee482a2c">
      <Terms xmlns="http://schemas.microsoft.com/office/infopath/2007/PartnerControls"/>
    </lcf76f155ced4ddcb4097134ff3c332f>
    <TaxCatchAll xmlns="2cb7aed2-3486-4b1a-9848-fe55174e9d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7D1C13C43E7048828BB712E5DFC7DC" ma:contentTypeVersion="22" ma:contentTypeDescription="Criar um novo documento." ma:contentTypeScope="" ma:versionID="14b174d1a6be4018e5c2aaa6dc78e345">
  <xsd:schema xmlns:xsd="http://www.w3.org/2001/XMLSchema" xmlns:xs="http://www.w3.org/2001/XMLSchema" xmlns:p="http://schemas.microsoft.com/office/2006/metadata/properties" xmlns:ns2="f13266d6-c5fb-4f0d-9326-79c0ee482a2c" xmlns:ns3="2cb7aed2-3486-4b1a-9848-fe55174e9d7f" targetNamespace="http://schemas.microsoft.com/office/2006/metadata/properties" ma:root="true" ma:fieldsID="ecbdeace3bd2a22c6ea487ee7593c8d0" ns2:_="" ns3:_="">
    <xsd:import namespace="f13266d6-c5fb-4f0d-9326-79c0ee482a2c"/>
    <xsd:import namespace="2cb7aed2-3486-4b1a-9848-fe55174e9d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266d6-c5fb-4f0d-9326-79c0ee482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m" ma:readOnly="false" ma:fieldId="{5cf76f15-5ced-4ddc-b409-7134ff3c332f}" ma:taxonomyMulti="true" ma:sspId="717f2f9b-7a13-438b-9ac6-9b88a129b9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7aed2-3486-4b1a-9848-fe55174e9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71fc867-1897-4611-862f-41bf306da23f}" ma:internalName="TaxCatchAll" ma:showField="CatchAllData" ma:web="2cb7aed2-3486-4b1a-9848-fe55174e9d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FEF1C5-B47D-47E5-8D4F-AA075067EDDF}">
  <ds:schemaRefs>
    <ds:schemaRef ds:uri="2cb7aed2-3486-4b1a-9848-fe55174e9d7f"/>
    <ds:schemaRef ds:uri="f13266d6-c5fb-4f0d-9326-79c0ee482a2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30CD29-7DCF-4040-BD60-37C8EE9A6E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D3AD41-A508-49A4-9DB4-B51AD11AD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266d6-c5fb-4f0d-9326-79c0ee482a2c"/>
    <ds:schemaRef ds:uri="2cb7aed2-3486-4b1a-9848-fe55174e9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Papel A4 (210x297 mm)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 Aguiar</dc:creator>
  <cp:revision>10</cp:revision>
  <dcterms:created xsi:type="dcterms:W3CDTF">2022-11-04T11:37:06Z</dcterms:created>
  <dcterms:modified xsi:type="dcterms:W3CDTF">2024-05-09T08:24:24Z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0x010100477D1C13C43E7048828BB712E5DFC7DC</vt:lpwstr>
  </property>
  <property fmtid="{D5CDD505-2E9C-101B-9397-08002B2CF9AE}" pid="3" name="MediaServiceImageTags">
    <vt:lpwstr/>
  </property>
</Properties>
</file>